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1"/>
  </p:notesMasterIdLst>
  <p:handoutMasterIdLst>
    <p:handoutMasterId r:id="rId32"/>
  </p:handoutMasterIdLst>
  <p:sldIdLst>
    <p:sldId id="1503" r:id="rId2"/>
    <p:sldId id="1798" r:id="rId3"/>
    <p:sldId id="1800" r:id="rId4"/>
    <p:sldId id="1801" r:id="rId5"/>
    <p:sldId id="2152" r:id="rId6"/>
    <p:sldId id="1872" r:id="rId7"/>
    <p:sldId id="2156" r:id="rId8"/>
    <p:sldId id="2158" r:id="rId9"/>
    <p:sldId id="1986" r:id="rId10"/>
    <p:sldId id="2146" r:id="rId11"/>
    <p:sldId id="1860" r:id="rId12"/>
    <p:sldId id="2004" r:id="rId13"/>
    <p:sldId id="2160" r:id="rId14"/>
    <p:sldId id="2005" r:id="rId15"/>
    <p:sldId id="1864" r:id="rId16"/>
    <p:sldId id="1865" r:id="rId17"/>
    <p:sldId id="1866" r:id="rId18"/>
    <p:sldId id="1867" r:id="rId19"/>
    <p:sldId id="1871" r:id="rId20"/>
    <p:sldId id="1962" r:id="rId21"/>
    <p:sldId id="1869" r:id="rId22"/>
    <p:sldId id="2166" r:id="rId23"/>
    <p:sldId id="1224" r:id="rId24"/>
    <p:sldId id="1804" r:id="rId25"/>
    <p:sldId id="1805" r:id="rId26"/>
    <p:sldId id="1807" r:id="rId27"/>
    <p:sldId id="1808" r:id="rId28"/>
    <p:sldId id="1802" r:id="rId29"/>
    <p:sldId id="1799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503"/>
            <p14:sldId id="1798"/>
            <p14:sldId id="1800"/>
            <p14:sldId id="1801"/>
            <p14:sldId id="2152"/>
            <p14:sldId id="1872"/>
            <p14:sldId id="2156"/>
            <p14:sldId id="2158"/>
            <p14:sldId id="1986"/>
            <p14:sldId id="2146"/>
            <p14:sldId id="1860"/>
            <p14:sldId id="2004"/>
            <p14:sldId id="2160"/>
            <p14:sldId id="2005"/>
            <p14:sldId id="1864"/>
            <p14:sldId id="1865"/>
            <p14:sldId id="1866"/>
            <p14:sldId id="1867"/>
            <p14:sldId id="1871"/>
            <p14:sldId id="1962"/>
            <p14:sldId id="1869"/>
            <p14:sldId id="2166"/>
            <p14:sldId id="1224"/>
            <p14:sldId id="1804"/>
            <p14:sldId id="1805"/>
            <p14:sldId id="1807"/>
            <p14:sldId id="1808"/>
            <p14:sldId id="1802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3E729D"/>
    <a:srgbClr val="B58900"/>
    <a:srgbClr val="FB8E20"/>
    <a:srgbClr val="36544F"/>
    <a:srgbClr val="5AB88F"/>
    <a:srgbClr val="D4EBE9"/>
    <a:srgbClr val="B04432"/>
    <a:srgbClr val="9E60B8"/>
    <a:srgbClr val="0DC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47"/>
    <p:restoredTop sz="96911" autoAdjust="0"/>
  </p:normalViewPr>
  <p:slideViewPr>
    <p:cSldViewPr snapToGrid="0" snapToObjects="1">
      <p:cViewPr varScale="1">
        <p:scale>
          <a:sx n="178" d="100"/>
          <a:sy n="178" d="100"/>
        </p:scale>
        <p:origin x="168" y="7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21.05.25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21.05.25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4F8B5AC-AD70-C949-2C83-458CFA9D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21239" y="-1893195"/>
            <a:ext cx="15240821" cy="95255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4550833"/>
          </a:xfrm>
          <a:prstGeom prst="rect">
            <a:avLst/>
          </a:prstGeom>
          <a:solidFill>
            <a:srgbClr val="D4EBE9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Java </a:t>
            </a:r>
            <a:r>
              <a:rPr lang="de-DE" sz="1050" spc="60" dirty="0" err="1">
                <a:solidFill>
                  <a:srgbClr val="D4EBE9"/>
                </a:solidFill>
              </a:rPr>
              <a:t>user</a:t>
            </a:r>
            <a:r>
              <a:rPr lang="de-DE" sz="1050" spc="60" dirty="0">
                <a:solidFill>
                  <a:srgbClr val="D4EBE9"/>
                </a:solidFill>
              </a:rPr>
              <a:t> Group Mainz | 21. Mai 2025 | https://</a:t>
            </a:r>
            <a:r>
              <a:rPr lang="de-DE" sz="1050" spc="60" dirty="0" err="1">
                <a:solidFill>
                  <a:srgbClr val="D4EBE9"/>
                </a:solidFill>
              </a:rPr>
              <a:t>react.schule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125F9A2-CB4F-3DB1-1E14-EEB5DFB3A7E9}"/>
              </a:ext>
            </a:extLst>
          </p:cNvPr>
          <p:cNvSpPr/>
          <p:nvPr/>
        </p:nvSpPr>
        <p:spPr>
          <a:xfrm>
            <a:off x="3585058" y="1430167"/>
            <a:ext cx="5226398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Frontend</a:t>
            </a:r>
            <a:endParaRPr lang="de-DE" sz="16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E96A0B0-0A63-A1FD-540F-4C26EA78F70F}"/>
              </a:ext>
            </a:extLst>
          </p:cNvPr>
          <p:cNvSpPr txBox="1"/>
          <p:nvPr/>
        </p:nvSpPr>
        <p:spPr>
          <a:xfrm>
            <a:off x="301161" y="3729427"/>
            <a:ext cx="92078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400" b="1" dirty="0" err="1">
                <a:ln>
                  <a:solidFill>
                    <a:srgbClr val="B58900"/>
                  </a:solidFill>
                </a:ln>
                <a:solidFill>
                  <a:srgbClr val="3E729D"/>
                </a:solidFill>
                <a:latin typeface="Montserrat" charset="0"/>
              </a:rPr>
              <a:t>Java-Entwickler:innen</a:t>
            </a:r>
            <a:endParaRPr lang="de-DE" sz="2800" b="1" dirty="0">
              <a:ln>
                <a:solidFill>
                  <a:srgbClr val="B58900"/>
                </a:solidFill>
              </a:ln>
              <a:solidFill>
                <a:srgbClr val="3E729D"/>
              </a:solidFill>
              <a:latin typeface="Montserrat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1D39ADA-04F5-BBB0-8AC2-4F1CFF5D4D29}"/>
              </a:ext>
            </a:extLst>
          </p:cNvPr>
          <p:cNvSpPr txBox="1"/>
          <p:nvPr/>
        </p:nvSpPr>
        <p:spPr>
          <a:xfrm>
            <a:off x="6259284" y="38280"/>
            <a:ext cx="2455115" cy="400110"/>
          </a:xfrm>
          <a:prstGeom prst="rect">
            <a:avLst/>
          </a:prstGeom>
          <a:solidFill>
            <a:schemeClr val="accent1">
              <a:lumMod val="40000"/>
              <a:lumOff val="60000"/>
              <a:alpha val="51012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9EC321C-3455-D4F5-3C2E-02811B12163C}"/>
              </a:ext>
            </a:extLst>
          </p:cNvPr>
          <p:cNvSpPr txBox="1"/>
          <p:nvPr/>
        </p:nvSpPr>
        <p:spPr>
          <a:xfrm>
            <a:off x="6258579" y="440490"/>
            <a:ext cx="2455115" cy="338554"/>
          </a:xfrm>
          <a:prstGeom prst="rect">
            <a:avLst/>
          </a:prstGeom>
          <a:solidFill>
            <a:schemeClr val="accent1">
              <a:lumMod val="40000"/>
              <a:lumOff val="60000"/>
              <a:alpha val="5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1CC1958-07C8-3CB5-8F29-AF8BEFAD70C4}"/>
              </a:ext>
            </a:extLst>
          </p:cNvPr>
          <p:cNvSpPr txBox="1"/>
          <p:nvPr/>
        </p:nvSpPr>
        <p:spPr>
          <a:xfrm>
            <a:off x="3441281" y="1533153"/>
            <a:ext cx="969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im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6FB61D1-DEDE-E407-A54E-A90F45D2E53F}"/>
              </a:ext>
            </a:extLst>
          </p:cNvPr>
          <p:cNvSpPr txBox="1"/>
          <p:nvPr/>
        </p:nvSpPr>
        <p:spPr>
          <a:xfrm>
            <a:off x="3698459" y="712764"/>
            <a:ext cx="38404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Backend</a:t>
            </a:r>
            <a:endParaRPr lang="de-DE" sz="72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CF7CDDC-AD20-3916-D33F-F8FA0AEF5ECF}"/>
              </a:ext>
            </a:extLst>
          </p:cNvPr>
          <p:cNvSpPr txBox="1"/>
          <p:nvPr/>
        </p:nvSpPr>
        <p:spPr>
          <a:xfrm>
            <a:off x="4377115" y="441216"/>
            <a:ext cx="10572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Das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DF664D0-EF6F-0E39-AC83-795080A4A830}"/>
              </a:ext>
            </a:extLst>
          </p:cNvPr>
          <p:cNvSpPr txBox="1"/>
          <p:nvPr/>
        </p:nvSpPr>
        <p:spPr>
          <a:xfrm>
            <a:off x="-19094" y="3890687"/>
            <a:ext cx="969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für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CC6B73B-CCEF-1B2A-73DF-1ADC277501A1}"/>
              </a:ext>
            </a:extLst>
          </p:cNvPr>
          <p:cNvSpPr/>
          <p:nvPr/>
        </p:nvSpPr>
        <p:spPr>
          <a:xfrm>
            <a:off x="2778919" y="2062013"/>
            <a:ext cx="6144262" cy="19389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2000" b="1" dirty="0" err="1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120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4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421E0-AF9F-DE01-7BEA-55F4C578C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6160D1-61F3-0ACD-E029-50664071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6A1F740-FA1A-EBFF-058C-ECE1BFE966DD}"/>
              </a:ext>
            </a:extLst>
          </p:cNvPr>
          <p:cNvSpPr txBox="1"/>
          <p:nvPr/>
        </p:nvSpPr>
        <p:spPr>
          <a:xfrm>
            <a:off x="1257956" y="383720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89EC27C-F73F-1E17-D259-AC945BEC8A5C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feingranulare Updates wird JavaScript eingestreut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5243C76-F392-1E34-ECBC-96A407BC600A}"/>
              </a:ext>
            </a:extLst>
          </p:cNvPr>
          <p:cNvSpPr txBox="1"/>
          <p:nvPr/>
        </p:nvSpPr>
        <p:spPr>
          <a:xfrm>
            <a:off x="339911" y="883022"/>
            <a:ext cx="839524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 plus JavaScript "Schnipsel"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C7DBC76-F681-9BD3-8C7C-ADF36BCC0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80" y="2047223"/>
            <a:ext cx="1033965" cy="172461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431EA3B-38E3-C6F0-5939-D7AA11FF2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274" y="2047223"/>
            <a:ext cx="1033966" cy="172461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4D91FBC-5D7C-54AE-E7F0-59974942DC80}"/>
              </a:ext>
            </a:extLst>
          </p:cNvPr>
          <p:cNvSpPr txBox="1"/>
          <p:nvPr/>
        </p:nvSpPr>
        <p:spPr>
          <a:xfrm>
            <a:off x="3670956" y="3839014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...mit JavaScript-Schnipseln</a:t>
            </a:r>
          </a:p>
        </p:txBody>
      </p:sp>
    </p:spTree>
    <p:extLst>
      <p:ext uri="{BB962C8B-B14F-4D97-AF65-F5344CB8AC3E}">
        <p14:creationId xmlns:p14="http://schemas.microsoft.com/office/powerpoint/2010/main" val="1316340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82A26C-B74E-6B59-5721-2A8C122F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6D3022-DC2F-991A-ADC9-22141874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7AA416C-744E-2238-C560-13C65FB11BAE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Eigentlich optimal: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wir haben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sz="2100" dirty="0">
                <a:latin typeface="Source Sans Pro" panose="020B0503030403020204" pitchFamily="34" charset="0"/>
              </a:rPr>
              <a:t> nur da, wo wir es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wirklich</a:t>
            </a:r>
            <a:r>
              <a:rPr lang="de-DE" sz="2100" dirty="0">
                <a:latin typeface="Source Sans Pro" panose="020B0503030403020204" pitchFamily="34" charset="0"/>
              </a:rPr>
              <a:t> brauchen, für Interaktivität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alles andere kann statisches HTML und CSS sein ❤️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550FC5-D7EA-4283-37C7-CF110CF3213A}"/>
              </a:ext>
            </a:extLst>
          </p:cNvPr>
          <p:cNvSpPr txBox="1"/>
          <p:nvPr/>
        </p:nvSpPr>
        <p:spPr>
          <a:xfrm>
            <a:off x="339911" y="883022"/>
            <a:ext cx="839524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 plus JavaScript "Schnipsel"</a:t>
            </a:r>
          </a:p>
        </p:txBody>
      </p:sp>
    </p:spTree>
    <p:extLst>
      <p:ext uri="{BB962C8B-B14F-4D97-AF65-F5344CB8AC3E}">
        <p14:creationId xmlns:p14="http://schemas.microsoft.com/office/powerpoint/2010/main" val="350262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6162264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"-Anwendungen (Meta-Frameworks)</a:t>
            </a:r>
          </a:p>
        </p:txBody>
      </p:sp>
    </p:spTree>
    <p:extLst>
      <p:ext uri="{BB962C8B-B14F-4D97-AF65-F5344CB8AC3E}">
        <p14:creationId xmlns:p14="http://schemas.microsoft.com/office/powerpoint/2010/main" val="595147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5559E-EAB2-84BA-18CA-A9A7C78A5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F3995-7C36-B836-5730-97F6762F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7E7CA05-A4C5-F62F-3BDC-97D03E1698A1}"/>
              </a:ext>
            </a:extLst>
          </p:cNvPr>
          <p:cNvSpPr txBox="1"/>
          <p:nvPr/>
        </p:nvSpPr>
        <p:spPr>
          <a:xfrm>
            <a:off x="339911" y="883022"/>
            <a:ext cx="6162264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"-Anwendungen (Meta-Frameworks)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355AC2-3B70-1139-72EF-966839AF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33" y="1591791"/>
            <a:ext cx="1526617" cy="254633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AD4089D-73FC-FB97-64DB-81B70E7BC875}"/>
              </a:ext>
            </a:extLst>
          </p:cNvPr>
          <p:cNvSpPr txBox="1"/>
          <p:nvPr/>
        </p:nvSpPr>
        <p:spPr>
          <a:xfrm>
            <a:off x="662774" y="4271610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Server (+JS)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988EE6-F180-9D25-9C92-62E5BF04F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64" y="1591790"/>
            <a:ext cx="1526618" cy="254633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BE23C03-109F-D87F-88AF-2D20039F2706}"/>
              </a:ext>
            </a:extLst>
          </p:cNvPr>
          <p:cNvSpPr txBox="1"/>
          <p:nvPr/>
        </p:nvSpPr>
        <p:spPr>
          <a:xfrm>
            <a:off x="7055035" y="427161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Client (SPA)</a:t>
            </a:r>
          </a:p>
        </p:txBody>
      </p:sp>
    </p:spTree>
    <p:extLst>
      <p:ext uri="{BB962C8B-B14F-4D97-AF65-F5344CB8AC3E}">
        <p14:creationId xmlns:p14="http://schemas.microsoft.com/office/powerpoint/2010/main" val="3228835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662774" y="4271610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Server (+JS)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310E19-497E-83D8-D374-F24750813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64" y="1591790"/>
            <a:ext cx="1526618" cy="254633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1CC1CB-5B39-9ABC-2419-4B7FF26A7634}"/>
              </a:ext>
            </a:extLst>
          </p:cNvPr>
          <p:cNvSpPr txBox="1"/>
          <p:nvPr/>
        </p:nvSpPr>
        <p:spPr>
          <a:xfrm>
            <a:off x="7055035" y="427161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Client (SPA)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67B645-A756-A804-9FA0-FF938B90C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248" y="1635040"/>
            <a:ext cx="1526618" cy="25463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9C55BA-75E0-5856-22B9-9D742A4A8253}"/>
              </a:ext>
            </a:extLst>
          </p:cNvPr>
          <p:cNvSpPr txBox="1"/>
          <p:nvPr/>
        </p:nvSpPr>
        <p:spPr>
          <a:xfrm>
            <a:off x="3335523" y="4317840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JS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 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485F7E-7162-F0A2-F4C0-2638EDA8D901}"/>
              </a:ext>
            </a:extLst>
          </p:cNvPr>
          <p:cNvSpPr txBox="1"/>
          <p:nvPr/>
        </p:nvSpPr>
        <p:spPr>
          <a:xfrm>
            <a:off x="339911" y="883022"/>
            <a:ext cx="6162264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"-Anwendungen (Meta-Frameworks)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DBA506C-B0BF-A6AB-10D2-D2A3ABEB3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33" y="1591789"/>
            <a:ext cx="1526616" cy="25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66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7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Ebenfalls vollständig 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geschrieben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38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24556B-CDDC-01F2-9DE0-93235B53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35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DCDA3C5-23EC-9E10-FC51-89D132C7673C}"/>
              </a:ext>
            </a:extLst>
          </p:cNvPr>
          <p:cNvSpPr txBox="1">
            <a:spLocks/>
          </p:cNvSpPr>
          <p:nvPr/>
        </p:nvSpPr>
        <p:spPr>
          <a:xfrm>
            <a:off x="2248131" y="1300542"/>
            <a:ext cx="6600902" cy="355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Nur der JavaScript-Code ("Islands")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für Interaktionen</a:t>
            </a:r>
            <a:r>
              <a:rPr lang="de-DE" sz="2100" dirty="0">
                <a:latin typeface="Source Sans Pro" panose="020B0503030403020204" pitchFamily="34" charset="0"/>
              </a:rPr>
              <a:t> wird zum Browser geschickt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de-DE" sz="2100" dirty="0"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563A15C-2FA8-EA12-8C77-46216011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03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 err="1">
                <a:latin typeface="Source Sans Pro" panose="020B0503030403020204" pitchFamily="34" charset="0"/>
              </a:rPr>
              <a:t>Next.js</a:t>
            </a:r>
            <a:r>
              <a:rPr lang="de-DE" sz="2100" b="1" dirty="0">
                <a:latin typeface="Source Sans Pro" panose="020B0503030403020204" pitchFamily="34" charset="0"/>
              </a:rPr>
              <a:t> </a:t>
            </a:r>
            <a:r>
              <a:rPr lang="de-DE" sz="2100" dirty="0">
                <a:latin typeface="Source Sans Pro" panose="020B0503030403020204" pitchFamily="34" charset="0"/>
              </a:rPr>
              <a:t>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6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Software-Entwickler, –Architekt, Coach, Trainer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3395761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 err="1">
                <a:latin typeface="Source Sans Pro" panose="020B0503030403020204" pitchFamily="34" charset="0"/>
              </a:rPr>
              <a:t>Next.js</a:t>
            </a:r>
            <a:r>
              <a:rPr lang="de-DE" sz="2100" b="1" dirty="0">
                <a:latin typeface="Source Sans Pro" panose="020B0503030403020204" pitchFamily="34" charset="0"/>
              </a:rPr>
              <a:t> </a:t>
            </a:r>
            <a:r>
              <a:rPr lang="de-DE" sz="2100" dirty="0">
                <a:latin typeface="Source Sans Pro" panose="020B0503030403020204" pitchFamily="34" charset="0"/>
              </a:rPr>
              <a:t>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Funktionalität und Herangehensweise unterschiedlich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92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</a:t>
            </a:r>
            <a:r>
              <a:rPr lang="de-DE" sz="2100" dirty="0">
                <a:solidFill>
                  <a:srgbClr val="B58900"/>
                </a:solidFill>
                <a:latin typeface="Source Sans Pro" panose="020B0503030403020204" pitchFamily="34" charset="0"/>
              </a:rPr>
              <a:t>automatisch</a:t>
            </a:r>
            <a:r>
              <a:rPr lang="de-DE" sz="2100" dirty="0">
                <a:latin typeface="Source Sans Pro" panose="020B0503030403020204" pitchFamily="34" charset="0"/>
              </a:rPr>
              <a:t>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Laufzeit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E6EEDF-5434-81CC-6C53-BEEA0CBC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26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B2200-E087-56AD-3AC8-897586453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5EE767D-CB69-FF8F-599C-D875EA2D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http://localhost:8100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B5AD7B4-57BE-4DB5-9D4B-EC773E43E0F5}"/>
              </a:ext>
            </a:extLst>
          </p:cNvPr>
          <p:cNvSpPr/>
          <p:nvPr/>
        </p:nvSpPr>
        <p:spPr>
          <a:xfrm>
            <a:off x="-6" y="41519"/>
            <a:ext cx="9144000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Live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4E6538-BA56-6B49-CA4C-C9E675DFF047}"/>
              </a:ext>
            </a:extLst>
          </p:cNvPr>
          <p:cNvSpPr txBox="1"/>
          <p:nvPr/>
        </p:nvSpPr>
        <p:spPr>
          <a:xfrm>
            <a:off x="6686717" y="2688787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24A3997-8E19-E5C6-9026-6968AB6DE44A}"/>
              </a:ext>
            </a:extLst>
          </p:cNvPr>
          <p:cNvSpPr/>
          <p:nvPr/>
        </p:nvSpPr>
        <p:spPr>
          <a:xfrm>
            <a:off x="-1" y="2688787"/>
            <a:ext cx="9144002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6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5D633-FF23-3C9E-9B3C-52DE9AF9552E}"/>
              </a:ext>
            </a:extLst>
          </p:cNvPr>
          <p:cNvSpPr txBox="1"/>
          <p:nvPr/>
        </p:nvSpPr>
        <p:spPr>
          <a:xfrm>
            <a:off x="1983179" y="7042068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720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92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7B964-00B9-A9BC-0A98-275FAF685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F5DF04-12F1-A45C-5D1D-90AC1888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FBEE782-6D14-696C-1021-4260460AC531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</p:txBody>
      </p:sp>
    </p:spTree>
    <p:extLst>
      <p:ext uri="{BB962C8B-B14F-4D97-AF65-F5344CB8AC3E}">
        <p14:creationId xmlns:p14="http://schemas.microsoft.com/office/powerpoint/2010/main" val="3775977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75132-54FC-5577-2871-9B687E312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A4D0DE-1D9B-6E32-5472-E745411C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2F42ED2-FDB9-BEC5-EBA4-DEF871217EED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 und Routing hinzu</a:t>
            </a:r>
          </a:p>
        </p:txBody>
      </p:sp>
    </p:spTree>
    <p:extLst>
      <p:ext uri="{BB962C8B-B14F-4D97-AF65-F5344CB8AC3E}">
        <p14:creationId xmlns:p14="http://schemas.microsoft.com/office/powerpoint/2010/main" val="3939136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4728C-6432-5A32-42A6-D8844A3F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65A0E-ACC7-BF85-D9B8-ABA1CEAE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2A2A70D-7C89-7984-E932-AAB1914CD288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 und Routing hinzu</a:t>
            </a:r>
          </a:p>
          <a:p>
            <a:r>
              <a:rPr lang="de-DE" b="0" dirty="0">
                <a:solidFill>
                  <a:srgbClr val="36544F"/>
                </a:solidFill>
              </a:rPr>
              <a:t>ähnlich wie Spring Boot, das z.B. Webserver + JSP/</a:t>
            </a:r>
            <a:r>
              <a:rPr lang="de-DE" b="0" dirty="0" err="1">
                <a:solidFill>
                  <a:srgbClr val="36544F"/>
                </a:solidFill>
              </a:rPr>
              <a:t>Thymeleaf</a:t>
            </a:r>
            <a:r>
              <a:rPr lang="de-DE" b="0" dirty="0">
                <a:solidFill>
                  <a:srgbClr val="36544F"/>
                </a:solidFill>
              </a:rPr>
              <a:t> integriert</a:t>
            </a:r>
          </a:p>
        </p:txBody>
      </p:sp>
    </p:spTree>
    <p:extLst>
      <p:ext uri="{BB962C8B-B14F-4D97-AF65-F5344CB8AC3E}">
        <p14:creationId xmlns:p14="http://schemas.microsoft.com/office/powerpoint/2010/main" val="394907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AD542-7F75-8A59-6CB1-EF034860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E06F07-1A02-F65B-08C1-9B633ACD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207245C-4EBA-261E-EE78-53E34606FCA9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 und Routing hinzu</a:t>
            </a:r>
          </a:p>
          <a:p>
            <a:r>
              <a:rPr lang="de-DE" b="0" dirty="0">
                <a:solidFill>
                  <a:srgbClr val="36544F"/>
                </a:solidFill>
              </a:rPr>
              <a:t>ähnlich wie Spring Boot, das z.B. Webserver + JSP/</a:t>
            </a:r>
            <a:r>
              <a:rPr lang="de-DE" b="0" dirty="0" err="1">
                <a:solidFill>
                  <a:srgbClr val="36544F"/>
                </a:solidFill>
              </a:rPr>
              <a:t>Thymeleaf</a:t>
            </a:r>
            <a:r>
              <a:rPr lang="de-DE" b="0" dirty="0">
                <a:solidFill>
                  <a:srgbClr val="36544F"/>
                </a:solidFill>
              </a:rPr>
              <a:t> integriert</a:t>
            </a:r>
          </a:p>
          <a:p>
            <a:r>
              <a:rPr lang="de-DE" b="0" dirty="0">
                <a:solidFill>
                  <a:srgbClr val="36544F"/>
                </a:solidFill>
              </a:rPr>
              <a:t>"Meta-Framework"</a:t>
            </a:r>
          </a:p>
        </p:txBody>
      </p:sp>
    </p:spTree>
    <p:extLst>
      <p:ext uri="{BB962C8B-B14F-4D97-AF65-F5344CB8AC3E}">
        <p14:creationId xmlns:p14="http://schemas.microsoft.com/office/powerpoint/2010/main" val="3185480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CB248-D2AA-F744-8D7B-9CA8814D4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6C1437-D9AF-8246-28C4-93C3896D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F00565F-FF82-03FB-2A17-B339789F2C06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React in zwei Minuten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Mit React bauen wir Komponenten</a:t>
            </a:r>
          </a:p>
          <a:p>
            <a:r>
              <a:rPr lang="de-DE" b="0" dirty="0">
                <a:solidFill>
                  <a:srgbClr val="36544F"/>
                </a:solidFill>
              </a:rPr>
              <a:t>Eine Komponente ist eine JavaScript/TypeScript-Funktion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die UI können wir HTML-artigen Code in JS schreiben</a:t>
            </a:r>
          </a:p>
        </p:txBody>
      </p:sp>
    </p:spTree>
    <p:extLst>
      <p:ext uri="{BB962C8B-B14F-4D97-AF65-F5344CB8AC3E}">
        <p14:creationId xmlns:p14="http://schemas.microsoft.com/office/powerpoint/2010/main" val="913947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777834" y="2571750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jug</a:t>
            </a:r>
            <a:r>
              <a:rPr lang="de-DE" sz="2000" b="1" dirty="0">
                <a:solidFill>
                  <a:srgbClr val="1778B8"/>
                </a:solidFill>
              </a:rPr>
              <a:t>-mainz-</a:t>
            </a:r>
            <a:r>
              <a:rPr lang="de-DE" sz="2000" b="1" dirty="0" err="1">
                <a:solidFill>
                  <a:srgbClr val="1778B8"/>
                </a:solidFill>
              </a:rPr>
              <a:t>nextjs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Kontakt: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96290FE-C39E-BEFF-29E3-6D85067AF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603" y="2565629"/>
            <a:ext cx="1509855" cy="15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B321D-1C30-0BD5-C6BA-F22A29A53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14C7FD-DCA2-A556-FC16-C41279298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0A8985-E11C-7560-56E4-4A3903FB935C}"/>
              </a:ext>
            </a:extLst>
          </p:cNvPr>
          <p:cNvSpPr txBox="1"/>
          <p:nvPr/>
        </p:nvSpPr>
        <p:spPr>
          <a:xfrm>
            <a:off x="238222" y="692175"/>
            <a:ext cx="2191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D64371E-1402-30E9-1BFA-3F903EBA4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11" y="876841"/>
            <a:ext cx="4827727" cy="40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29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35718-8593-006C-EA6C-94FCBCC0F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FC39B-3715-B368-3093-55957217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E664832-8AF0-74E0-529F-BCCBB98E634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Ein Beispiel...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Brauchen wir dafür JavaScript im Browser? React?</a:t>
            </a:r>
          </a:p>
        </p:txBody>
      </p:sp>
    </p:spTree>
    <p:extLst>
      <p:ext uri="{BB962C8B-B14F-4D97-AF65-F5344CB8AC3E}">
        <p14:creationId xmlns:p14="http://schemas.microsoft.com/office/powerpoint/2010/main" val="159009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8BBC4-E4AD-B1B8-98FA-3E7206636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6EB42-29DE-6481-BD5C-74741C30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448F802-A483-7FBA-2287-95C5156109F2}"/>
              </a:ext>
            </a:extLst>
          </p:cNvPr>
          <p:cNvSpPr txBox="1"/>
          <p:nvPr/>
        </p:nvSpPr>
        <p:spPr>
          <a:xfrm>
            <a:off x="339911" y="883022"/>
            <a:ext cx="488948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Architekturen für 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ECFBA52-57EA-905D-5E55-CCE0A24B4B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01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798333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Darstellung erfolgt vollständig mit JavaScript</a:t>
            </a:r>
            <a:endParaRPr lang="de-DE" b="0" dirty="0">
              <a:solidFill>
                <a:srgbClr val="B04432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Statisches HTML spielt (fast) keine Rolle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Die Anwendung kommuniziert mit dem Backend über API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Ausgetauscht werden Daten, aber keine UI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Vertreter: Angular,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Svelte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Vue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34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2CCCC-9D84-79DC-2233-1A4AFFB4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C2AB5D-C4F3-C81D-E6D9-5AD4EDD9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CD35CBD-3880-836A-AB48-3F1CA6E70F2A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Single-Page-Anwendungen: Eure Meinung!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3B8A716-821C-B4AF-DD20-BC36A796A9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798333" cy="355167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Wo machen SPA Sinn? </a:t>
            </a:r>
            <a:r>
              <a:rPr lang="de-DE" sz="2000" dirty="0">
                <a:solidFill>
                  <a:srgbClr val="36544F"/>
                </a:solidFill>
              </a:rPr>
              <a:t>🤔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Welche Probleme gibt es damit? </a:t>
            </a:r>
            <a:r>
              <a:rPr lang="de-DE" sz="2000" dirty="0">
                <a:solidFill>
                  <a:srgbClr val="36544F"/>
                </a:solidFill>
              </a:rPr>
              <a:t>🤷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Gängige Vorurteile? </a:t>
            </a:r>
            <a:r>
              <a:rPr lang="de-DE" sz="2000" dirty="0">
                <a:solidFill>
                  <a:srgbClr val="36544F"/>
                </a:solidFill>
              </a:rPr>
              <a:t>🤬</a:t>
            </a:r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BD673E1-542C-06A3-0631-34BBAD687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46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51F6B-B5BF-6CBD-2A03-9CD7A69A0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205639-05E5-92C2-1332-7946C24E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A5CC9D-4216-95B5-1069-B283282C25CA}"/>
              </a:ext>
            </a:extLst>
          </p:cNvPr>
          <p:cNvSpPr txBox="1"/>
          <p:nvPr/>
        </p:nvSpPr>
        <p:spPr>
          <a:xfrm>
            <a:off x="339911" y="883022"/>
            <a:ext cx="282320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Alternativen zur SPA</a:t>
            </a:r>
          </a:p>
        </p:txBody>
      </p:sp>
    </p:spTree>
    <p:extLst>
      <p:ext uri="{BB962C8B-B14F-4D97-AF65-F5344CB8AC3E}">
        <p14:creationId xmlns:p14="http://schemas.microsoft.com/office/powerpoint/2010/main" val="138216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589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55207-305E-4B07-2DF9-299523F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81" y="2052481"/>
            <a:ext cx="1033966" cy="17246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1257956" y="383720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2ECF205-5796-D315-F029-5E6D571EB549}"/>
              </a:ext>
            </a:extLst>
          </p:cNvPr>
          <p:cNvSpPr txBox="1">
            <a:spLocks/>
          </p:cNvSpPr>
          <p:nvPr/>
        </p:nvSpPr>
        <p:spPr>
          <a:xfrm>
            <a:off x="2463800" y="1497182"/>
            <a:ext cx="6400800" cy="234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Server liefert fertige HTML-Seite zum Client</a:t>
            </a:r>
          </a:p>
          <a:p>
            <a:pPr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jede Interaktion dann Server-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Roundtrip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(Link, Formular)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Typische Vertreter: PHP, Java, 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dotNET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...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146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678</Words>
  <Application>Microsoft Macintosh PowerPoint</Application>
  <PresentationFormat>Bildschirmpräsentation (16:9)</PresentationFormat>
  <Paragraphs>182</Paragraphs>
  <Slides>29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Candara</vt:lpstr>
      <vt:lpstr>Montserrat</vt:lpstr>
      <vt:lpstr>Source Sans Pro</vt:lpstr>
      <vt:lpstr>Source Sans Pro SemiBold</vt:lpstr>
      <vt:lpstr>Office-Design</vt:lpstr>
      <vt:lpstr>Java user Group Mainz | 21. Mai 2025 | https://react.schule</vt:lpstr>
      <vt:lpstr>https://nilshartmann.net</vt:lpstr>
      <vt:lpstr>Ein Beispiel...</vt:lpstr>
      <vt:lpstr>Ein Beispiel...</vt:lpstr>
      <vt:lpstr>Architekturen</vt:lpstr>
      <vt:lpstr>Single-Page-Anwendungen</vt:lpstr>
      <vt:lpstr>Single-Page-Anwendungen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http://localhost:8100</vt:lpstr>
      <vt:lpstr>Next.js</vt:lpstr>
      <vt:lpstr>Next.js</vt:lpstr>
      <vt:lpstr>Next.js</vt:lpstr>
      <vt:lpstr>Next.js</vt:lpstr>
      <vt:lpstr>Next.js</vt:lpstr>
      <vt:lpstr>Ein Beispiel...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1254</cp:revision>
  <cp:lastPrinted>2019-09-04T14:49:47Z</cp:lastPrinted>
  <dcterms:created xsi:type="dcterms:W3CDTF">2016-03-28T15:59:53Z</dcterms:created>
  <dcterms:modified xsi:type="dcterms:W3CDTF">2025-05-21T10:00:32Z</dcterms:modified>
</cp:coreProperties>
</file>